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2" r:id="rId6"/>
    <p:sldId id="260" r:id="rId7"/>
    <p:sldId id="261" r:id="rId8"/>
    <p:sldId id="262" r:id="rId9"/>
    <p:sldId id="263" r:id="rId10"/>
    <p:sldId id="264" r:id="rId11"/>
    <p:sldId id="265" r:id="rId12"/>
    <p:sldId id="277" r:id="rId13"/>
    <p:sldId id="267" r:id="rId14"/>
    <p:sldId id="268" r:id="rId15"/>
    <p:sldId id="283" r:id="rId16"/>
    <p:sldId id="284" r:id="rId17"/>
    <p:sldId id="269" r:id="rId18"/>
    <p:sldId id="270" r:id="rId19"/>
    <p:sldId id="271" r:id="rId20"/>
    <p:sldId id="272" r:id="rId21"/>
    <p:sldId id="273" r:id="rId22"/>
    <p:sldId id="274" r:id="rId23"/>
    <p:sldId id="278" r:id="rId24"/>
    <p:sldId id="279" r:id="rId25"/>
    <p:sldId id="280" r:id="rId26"/>
    <p:sldId id="285" r:id="rId27"/>
    <p:sldId id="281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72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82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18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84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43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98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71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49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72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1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6DD0-858F-4D0A-9B51-92C55FC5885B}" type="datetimeFigureOut">
              <a:rPr lang="tr-TR" smtClean="0"/>
              <a:t>13.01.2017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4E02F-89A3-47C7-A18C-E306D01EC5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0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wiki/T%C3%BCrkiye_B%C3%BCy%C3%BCk_Millet_Meclisi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Taxation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6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NEEDED TO PAY (VAT)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5165"/>
              </p:ext>
            </p:extLst>
          </p:nvPr>
        </p:nvGraphicFramePr>
        <p:xfrm>
          <a:off x="888022" y="1845945"/>
          <a:ext cx="1046577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592">
                  <a:extLst>
                    <a:ext uri="{9D8B030D-6E8A-4147-A177-3AD203B41FA5}">
                      <a16:colId xmlns:a16="http://schemas.microsoft.com/office/drawing/2014/main" val="1191572459"/>
                    </a:ext>
                  </a:extLst>
                </a:gridCol>
                <a:gridCol w="3488592">
                  <a:extLst>
                    <a:ext uri="{9D8B030D-6E8A-4147-A177-3AD203B41FA5}">
                      <a16:colId xmlns:a16="http://schemas.microsoft.com/office/drawing/2014/main" val="3911530929"/>
                    </a:ext>
                  </a:extLst>
                </a:gridCol>
                <a:gridCol w="3488592">
                  <a:extLst>
                    <a:ext uri="{9D8B030D-6E8A-4147-A177-3AD203B41FA5}">
                      <a16:colId xmlns:a16="http://schemas.microsoft.com/office/drawing/2014/main" val="377937155"/>
                    </a:ext>
                  </a:extLst>
                </a:gridCol>
              </a:tblGrid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Money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that</a:t>
                      </a:r>
                      <a:r>
                        <a:rPr lang="tr-TR" baseline="0" dirty="0" smtClean="0"/>
                        <a:t> has </a:t>
                      </a:r>
                      <a:r>
                        <a:rPr lang="tr-TR" baseline="0" dirty="0" err="1" smtClean="0"/>
                        <a:t>been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transferred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Your</a:t>
                      </a:r>
                      <a:r>
                        <a:rPr lang="tr-TR" baseline="0" dirty="0" smtClean="0"/>
                        <a:t> Money (</a:t>
                      </a:r>
                      <a:r>
                        <a:rPr lang="tr-TR" baseline="0" dirty="0" err="1" smtClean="0"/>
                        <a:t>Income</a:t>
                      </a:r>
                      <a:r>
                        <a:rPr lang="tr-TR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Tax</a:t>
                      </a:r>
                      <a:r>
                        <a:rPr lang="tr-TR" dirty="0" smtClean="0"/>
                        <a:t>(%18)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400457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5.310,00TL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4.500,00TL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810,00TL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167352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4.200,00TL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3.559,32TL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640,68TL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752951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2.360,00TL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2.000,00TL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360,00TL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37757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166546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11.870,00TL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10.059,32TL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1.810,68TL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393771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930995"/>
              </p:ext>
            </p:extLst>
          </p:nvPr>
        </p:nvGraphicFramePr>
        <p:xfrm>
          <a:off x="838200" y="4894141"/>
          <a:ext cx="1046577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592">
                  <a:extLst>
                    <a:ext uri="{9D8B030D-6E8A-4147-A177-3AD203B41FA5}">
                      <a16:colId xmlns:a16="http://schemas.microsoft.com/office/drawing/2014/main" val="3053568050"/>
                    </a:ext>
                  </a:extLst>
                </a:gridCol>
                <a:gridCol w="3488592">
                  <a:extLst>
                    <a:ext uri="{9D8B030D-6E8A-4147-A177-3AD203B41FA5}">
                      <a16:colId xmlns:a16="http://schemas.microsoft.com/office/drawing/2014/main" val="3161083526"/>
                    </a:ext>
                  </a:extLst>
                </a:gridCol>
                <a:gridCol w="3488592">
                  <a:extLst>
                    <a:ext uri="{9D8B030D-6E8A-4147-A177-3AD203B41FA5}">
                      <a16:colId xmlns:a16="http://schemas.microsoft.com/office/drawing/2014/main" val="1234351008"/>
                    </a:ext>
                  </a:extLst>
                </a:gridCol>
              </a:tblGrid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Money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that</a:t>
                      </a:r>
                      <a:r>
                        <a:rPr lang="tr-TR" baseline="0" dirty="0" smtClean="0"/>
                        <a:t> has </a:t>
                      </a:r>
                      <a:r>
                        <a:rPr lang="tr-TR" baseline="0" dirty="0" err="1" smtClean="0"/>
                        <a:t>been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paid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Your</a:t>
                      </a:r>
                      <a:r>
                        <a:rPr lang="tr-TR" dirty="0" smtClean="0"/>
                        <a:t> Real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Expense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Tax</a:t>
                      </a:r>
                      <a:r>
                        <a:rPr lang="tr-TR" dirty="0" smtClean="0"/>
                        <a:t> (%8)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09105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dirty="0" smtClean="0"/>
                        <a:t>240,00TL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222,22TL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17,18TL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074030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838200" y="4524809"/>
            <a:ext cx="6608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deduct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expense</a:t>
            </a:r>
            <a:r>
              <a:rPr lang="tr-TR" dirty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taxation</a:t>
            </a:r>
            <a:endParaRPr lang="tr-TR" dirty="0"/>
          </a:p>
        </p:txBody>
      </p:sp>
      <p:cxnSp>
        <p:nvCxnSpPr>
          <p:cNvPr id="8" name="Dirsek Bağlayıcısı 7"/>
          <p:cNvCxnSpPr/>
          <p:nvPr/>
        </p:nvCxnSpPr>
        <p:spPr>
          <a:xfrm>
            <a:off x="6673361" y="4219108"/>
            <a:ext cx="1705709" cy="611401"/>
          </a:xfrm>
          <a:prstGeom prst="bentConnector3">
            <a:avLst>
              <a:gd name="adj1" fmla="val 1005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 flipV="1">
            <a:off x="5553806" y="4214176"/>
            <a:ext cx="1134208" cy="5137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Sağ Ok 13"/>
          <p:cNvSpPr/>
          <p:nvPr/>
        </p:nvSpPr>
        <p:spPr>
          <a:xfrm rot="10800000">
            <a:off x="9135208" y="3736730"/>
            <a:ext cx="465992" cy="2070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Sağ Ok 14"/>
          <p:cNvSpPr/>
          <p:nvPr/>
        </p:nvSpPr>
        <p:spPr>
          <a:xfrm rot="10800000">
            <a:off x="9135208" y="5331069"/>
            <a:ext cx="465992" cy="2070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15"/>
          <p:cNvSpPr txBox="1"/>
          <p:nvPr/>
        </p:nvSpPr>
        <p:spPr>
          <a:xfrm>
            <a:off x="7710855" y="5931290"/>
            <a:ext cx="304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1.810,68-17,18= </a:t>
            </a:r>
            <a:r>
              <a:rPr lang="tr-TR" b="1" dirty="0" smtClean="0"/>
              <a:t>1.793,50TL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5082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8.836,50TL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Is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477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69423" y="2018079"/>
            <a:ext cx="10515600" cy="1325563"/>
          </a:xfrm>
        </p:spPr>
        <p:txBody>
          <a:bodyPr/>
          <a:lstStyle/>
          <a:p>
            <a:r>
              <a:rPr lang="tr-TR" dirty="0" smtClean="0"/>
              <a:t>No </a:t>
            </a:r>
            <a:r>
              <a:rPr lang="tr-TR" dirty="0" smtClean="0">
                <a:sym typeface="Wingdings" panose="05000000000000000000" pitchFamily="2" charset="2"/>
              </a:rPr>
              <a:t>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890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OWNERS OF OFFICE TAX	 (Stopaj Vergisi)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payments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renting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pay %20Tax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government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1.000,00%0,80 = 1.250,00TL – 1.000,00TL = </a:t>
            </a:r>
            <a:r>
              <a:rPr lang="tr-TR" b="1" dirty="0" smtClean="0"/>
              <a:t>250,00TL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            </a:t>
            </a:r>
            <a:r>
              <a:rPr lang="tr-TR" sz="1200" b="1" dirty="0" smtClean="0"/>
              <a:t>(</a:t>
            </a:r>
            <a:r>
              <a:rPr lang="tr-TR" sz="1200" b="1" dirty="0" err="1" smtClean="0"/>
              <a:t>your</a:t>
            </a:r>
            <a:r>
              <a:rPr lang="tr-TR" sz="1200" b="1" dirty="0" smtClean="0"/>
              <a:t> </a:t>
            </a:r>
            <a:r>
              <a:rPr lang="tr-TR" sz="1200" b="1" dirty="0" err="1" smtClean="0"/>
              <a:t>real</a:t>
            </a:r>
            <a:r>
              <a:rPr lang="tr-TR" sz="1200" b="1" dirty="0" smtClean="0"/>
              <a:t> </a:t>
            </a:r>
            <a:r>
              <a:rPr lang="tr-TR" sz="1200" b="1" dirty="0" err="1" smtClean="0"/>
              <a:t>expense</a:t>
            </a:r>
            <a:r>
              <a:rPr lang="tr-TR" sz="1200" b="1" dirty="0" smtClean="0"/>
              <a:t>)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5889687"/>
              </p:ext>
            </p:extLst>
          </p:nvPr>
        </p:nvGraphicFramePr>
        <p:xfrm>
          <a:off x="2499946" y="4436941"/>
          <a:ext cx="697718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592">
                  <a:extLst>
                    <a:ext uri="{9D8B030D-6E8A-4147-A177-3AD203B41FA5}">
                      <a16:colId xmlns:a16="http://schemas.microsoft.com/office/drawing/2014/main" val="4010073485"/>
                    </a:ext>
                  </a:extLst>
                </a:gridCol>
                <a:gridCol w="3488592">
                  <a:extLst>
                    <a:ext uri="{9D8B030D-6E8A-4147-A177-3AD203B41FA5}">
                      <a16:colId xmlns:a16="http://schemas.microsoft.com/office/drawing/2014/main" val="367801161"/>
                    </a:ext>
                  </a:extLst>
                </a:gridCol>
              </a:tblGrid>
              <a:tr h="363452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Your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Payment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for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renting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Tax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360466"/>
                  </a:ext>
                </a:extLst>
              </a:tr>
              <a:tr h="36345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1.000,00TL</a:t>
                      </a:r>
                      <a:endParaRPr lang="tr-T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250,00TL (</a:t>
                      </a:r>
                      <a:r>
                        <a:rPr lang="tr-TR" b="1" dirty="0" err="1" smtClean="0"/>
                        <a:t>needs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to</a:t>
                      </a:r>
                      <a:r>
                        <a:rPr lang="tr-TR" b="1" dirty="0" smtClean="0"/>
                        <a:t> pay)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206008"/>
                  </a:ext>
                </a:extLst>
              </a:tr>
            </a:tbl>
          </a:graphicData>
        </a:graphic>
      </p:graphicFrame>
      <p:sp>
        <p:nvSpPr>
          <p:cNvPr id="5" name="Aşağı Ok 4"/>
          <p:cNvSpPr/>
          <p:nvPr/>
        </p:nvSpPr>
        <p:spPr>
          <a:xfrm>
            <a:off x="4141178" y="3631224"/>
            <a:ext cx="263769" cy="2813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04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Total Money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got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: </a:t>
            </a:r>
            <a:r>
              <a:rPr lang="tr-TR" dirty="0" smtClean="0"/>
              <a:t>10.630,00TL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pay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taxation</a:t>
            </a:r>
            <a:r>
              <a:rPr lang="tr-TR" dirty="0"/>
              <a:t> </a:t>
            </a:r>
            <a:r>
              <a:rPr lang="tr-TR" dirty="0" smtClean="0"/>
              <a:t>is                    : 2.060,68TL</a:t>
            </a:r>
            <a:r>
              <a:rPr lang="tr-TR" sz="1400" dirty="0" smtClean="0"/>
              <a:t>(</a:t>
            </a:r>
            <a:r>
              <a:rPr lang="tr-TR" sz="1400" dirty="0" err="1" smtClean="0"/>
              <a:t>rent</a:t>
            </a:r>
            <a:r>
              <a:rPr lang="tr-TR" sz="1400" dirty="0" smtClean="0"/>
              <a:t> </a:t>
            </a:r>
            <a:r>
              <a:rPr lang="tr-TR" sz="1400" dirty="0" err="1" smtClean="0"/>
              <a:t>added</a:t>
            </a:r>
            <a:r>
              <a:rPr lang="tr-TR" sz="1400" dirty="0" smtClean="0"/>
              <a:t>)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deduct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taxation</a:t>
            </a:r>
            <a:r>
              <a:rPr lang="tr-TR" dirty="0" smtClean="0"/>
              <a:t> is              : (17,18TL)</a:t>
            </a:r>
          </a:p>
          <a:p>
            <a:pPr marL="0" indent="0">
              <a:buNone/>
            </a:pPr>
            <a:r>
              <a:rPr lang="tr-TR" dirty="0" err="1" smtClean="0"/>
              <a:t>Taxing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                                                  : 2.043,50TL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monthly</a:t>
            </a:r>
            <a:r>
              <a:rPr lang="tr-TR" dirty="0" smtClean="0"/>
              <a:t> </a:t>
            </a:r>
            <a:r>
              <a:rPr lang="tr-TR" dirty="0" err="1" smtClean="0"/>
              <a:t>taxing</a:t>
            </a:r>
            <a:r>
              <a:rPr lang="tr-TR" dirty="0"/>
              <a:t> </a:t>
            </a:r>
            <a:r>
              <a:rPr lang="tr-TR" dirty="0" smtClean="0"/>
              <a:t>,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is           : </a:t>
            </a:r>
            <a:r>
              <a:rPr lang="tr-TR" b="1" dirty="0" smtClean="0"/>
              <a:t>8.586,50TL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212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723" y="2519240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Is </a:t>
            </a:r>
            <a:r>
              <a:rPr lang="tr-TR" dirty="0" err="1" smtClean="0"/>
              <a:t>this</a:t>
            </a:r>
            <a:r>
              <a:rPr lang="tr-TR" dirty="0" smtClean="0"/>
              <a:t> final </a:t>
            </a:r>
            <a:r>
              <a:rPr lang="tr-TR" dirty="0" err="1" smtClean="0"/>
              <a:t>amount</a:t>
            </a:r>
            <a:r>
              <a:rPr lang="tr-TR" dirty="0" smtClean="0"/>
              <a:t>?	</a:t>
            </a:r>
            <a:br>
              <a:rPr lang="tr-TR" dirty="0" smtClean="0"/>
            </a:b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06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69423" y="2018079"/>
            <a:ext cx="10515600" cy="1325563"/>
          </a:xfrm>
        </p:spPr>
        <p:txBody>
          <a:bodyPr/>
          <a:lstStyle/>
          <a:p>
            <a:r>
              <a:rPr lang="tr-TR" dirty="0" smtClean="0"/>
              <a:t>No </a:t>
            </a:r>
            <a:r>
              <a:rPr lang="tr-TR" dirty="0" smtClean="0">
                <a:sym typeface="Wingdings" panose="05000000000000000000" pitchFamily="2" charset="2"/>
              </a:rPr>
              <a:t>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02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KURUMLAR VERGİSİ</a:t>
            </a:r>
            <a:br>
              <a:rPr lang="tr-TR" dirty="0" smtClean="0"/>
            </a:br>
            <a:r>
              <a:rPr lang="tr-TR" dirty="0" smtClean="0">
                <a:solidFill>
                  <a:schemeClr val="accent1"/>
                </a:solidFill>
              </a:rPr>
              <a:t>CORPORATE TAX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Check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Incomes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Expenses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on </a:t>
            </a:r>
            <a:r>
              <a:rPr lang="tr-TR" dirty="0" err="1" smtClean="0"/>
              <a:t>profit</a:t>
            </a:r>
            <a:endParaRPr lang="tr-TR" dirty="0" smtClean="0"/>
          </a:p>
          <a:p>
            <a:r>
              <a:rPr lang="tr-TR" dirty="0" err="1" smtClean="0"/>
              <a:t>Government</a:t>
            </a:r>
            <a:r>
              <a:rPr lang="tr-TR" dirty="0" smtClean="0"/>
              <a:t> </a:t>
            </a:r>
            <a:r>
              <a:rPr lang="tr-TR" dirty="0" err="1" smtClean="0"/>
              <a:t>says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%20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profit</a:t>
            </a:r>
            <a:r>
              <a:rPr lang="tr-TR" dirty="0" smtClean="0"/>
              <a:t> </a:t>
            </a:r>
            <a:r>
              <a:rPr lang="tr-TR" dirty="0" err="1" smtClean="0"/>
              <a:t>needs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paid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quarter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15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533190"/>
              </p:ext>
            </p:extLst>
          </p:nvPr>
        </p:nvGraphicFramePr>
        <p:xfrm>
          <a:off x="2032000" y="719666"/>
          <a:ext cx="81279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8646528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7568036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2849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Incomes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Expenses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Taxing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180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4.500,00TL (</a:t>
                      </a:r>
                      <a:r>
                        <a:rPr lang="tr-TR" dirty="0" err="1" smtClean="0"/>
                        <a:t>iGIP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1.250,00TL(</a:t>
                      </a:r>
                      <a:r>
                        <a:rPr lang="tr-TR" dirty="0" err="1" smtClean="0"/>
                        <a:t>Rent</a:t>
                      </a:r>
                      <a:r>
                        <a:rPr lang="tr-TR" baseline="0" dirty="0" err="1" smtClean="0"/>
                        <a:t>ing</a:t>
                      </a:r>
                      <a:r>
                        <a:rPr lang="tr-TR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06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3.559,32TL (</a:t>
                      </a:r>
                      <a:r>
                        <a:rPr lang="tr-TR" dirty="0" err="1" smtClean="0"/>
                        <a:t>oGT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222,22TL(Hotel </a:t>
                      </a:r>
                      <a:r>
                        <a:rPr lang="tr-TR" dirty="0" err="1" smtClean="0"/>
                        <a:t>Expense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424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2.000,00TL (</a:t>
                      </a:r>
                      <a:r>
                        <a:rPr lang="tr-TR" dirty="0" err="1" smtClean="0"/>
                        <a:t>Sponsorship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387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386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TOTAL </a:t>
                      </a:r>
                      <a:r>
                        <a:rPr lang="tr-TR" dirty="0" err="1" smtClean="0"/>
                        <a:t>Income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TOTAL </a:t>
                      </a:r>
                      <a:r>
                        <a:rPr lang="tr-TR" dirty="0" err="1" smtClean="0"/>
                        <a:t>Expense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PROFIT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337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10.059,32TL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1.472,22TL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8.587,10TL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383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57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Corporate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Tax</a:t>
                      </a:r>
                      <a:r>
                        <a:rPr lang="tr-TR" baseline="0" dirty="0" smtClean="0"/>
                        <a:t> %20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1.717.42TL(</a:t>
                      </a:r>
                      <a:r>
                        <a:rPr lang="tr-TR" b="1" dirty="0" err="1" smtClean="0"/>
                        <a:t>needs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to</a:t>
                      </a:r>
                      <a:r>
                        <a:rPr lang="tr-TR" b="1" dirty="0" smtClean="0"/>
                        <a:t> pay)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419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97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483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actually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9600" dirty="0" smtClean="0"/>
              <a:t>       6.869,08TL</a:t>
            </a:r>
          </a:p>
          <a:p>
            <a:pPr marL="0" indent="0">
              <a:buNone/>
            </a:pPr>
            <a:r>
              <a:rPr lang="tr-TR" sz="9600" dirty="0" smtClean="0">
                <a:sym typeface="Wingdings" panose="05000000000000000000" pitchFamily="2" charset="2"/>
              </a:rPr>
              <a:t>               </a:t>
            </a:r>
            <a:endParaRPr lang="tr-TR" sz="9600" dirty="0"/>
          </a:p>
        </p:txBody>
      </p:sp>
    </p:spTree>
    <p:extLst>
      <p:ext uri="{BB962C8B-B14F-4D97-AF65-F5344CB8AC3E}">
        <p14:creationId xmlns:p14="http://schemas.microsoft.com/office/powerpoint/2010/main" val="34551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Vergi Çeşitleri -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Types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Taxes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96789"/>
            <a:ext cx="10515600" cy="3980173"/>
          </a:xfrm>
        </p:spPr>
        <p:txBody>
          <a:bodyPr>
            <a:normAutofit fontScale="92500"/>
          </a:bodyPr>
          <a:lstStyle/>
          <a:p>
            <a:r>
              <a:rPr lang="tr-TR" b="1" dirty="0" smtClean="0"/>
              <a:t>Katma Değer Vergisi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(Value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Added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Tax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-Türkiye'ye </a:t>
            </a:r>
            <a:r>
              <a:rPr lang="tr-TR" dirty="0"/>
              <a:t>KDV vergisi </a:t>
            </a:r>
            <a:r>
              <a:rPr lang="tr-TR" dirty="0">
                <a:hlinkClick r:id="rId2" tooltip="Türkiye Büyük Millet Meclisi"/>
              </a:rPr>
              <a:t>TBMM</a:t>
            </a:r>
            <a:r>
              <a:rPr lang="tr-TR" dirty="0"/>
              <a:t> tarafından 3065 sayılı yasa ile 25/10/1984 tarihinde kabul edilip, 02/11/1984 tarihinde resmi gazetede yayınlanmış, 01/01/1985 tarihinden itibaren yürürlüğe konmuştur.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The VAT tax on Turkey was accepted by the Turkish Grand National Assembly on 30 August 2010 on 25/10/1984, published on the Official Gazette on 02/11/1984 and enacted on 01/01/1985.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73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723" y="2519240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Is </a:t>
            </a:r>
            <a:r>
              <a:rPr lang="tr-TR" dirty="0" err="1" smtClean="0"/>
              <a:t>this</a:t>
            </a:r>
            <a:r>
              <a:rPr lang="tr-TR" dirty="0" smtClean="0"/>
              <a:t> final </a:t>
            </a:r>
            <a:r>
              <a:rPr lang="tr-TR" dirty="0" err="1" smtClean="0"/>
              <a:t>amount</a:t>
            </a:r>
            <a:r>
              <a:rPr lang="tr-TR" dirty="0" smtClean="0"/>
              <a:t>?	</a:t>
            </a:r>
            <a:br>
              <a:rPr lang="tr-TR" dirty="0" smtClean="0"/>
            </a:b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7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69423" y="2018079"/>
            <a:ext cx="10515600" cy="1325563"/>
          </a:xfrm>
        </p:spPr>
        <p:txBody>
          <a:bodyPr/>
          <a:lstStyle/>
          <a:p>
            <a:r>
              <a:rPr lang="tr-TR" dirty="0" smtClean="0"/>
              <a:t>No </a:t>
            </a:r>
            <a:r>
              <a:rPr lang="tr-TR" dirty="0" smtClean="0">
                <a:sym typeface="Wingdings" panose="05000000000000000000" pitchFamily="2" charset="2"/>
              </a:rPr>
              <a:t>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3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2692" y="2563202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Exchange </a:t>
            </a:r>
            <a:r>
              <a:rPr lang="tr-TR" dirty="0" err="1" smtClean="0"/>
              <a:t>Fees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371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040965"/>
              </p:ext>
            </p:extLst>
          </p:nvPr>
        </p:nvGraphicFramePr>
        <p:xfrm>
          <a:off x="838200" y="1825625"/>
          <a:ext cx="541866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9020417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93294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Incomes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Exchange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Fees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082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4.500,00TL (%25)Exchange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1.125,00TL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332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3.559,32TL (%25)Exchange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889,83TL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271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2.000,00TL (%0) Sponsor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951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52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TOTAL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2.014,83TL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984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5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taxation</a:t>
            </a:r>
            <a:r>
              <a:rPr lang="tr-TR" dirty="0" smtClean="0"/>
              <a:t>,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:                  6.869,68TL</a:t>
            </a:r>
          </a:p>
          <a:p>
            <a:r>
              <a:rPr lang="tr-TR" dirty="0" smtClean="0"/>
              <a:t>Exchange </a:t>
            </a:r>
            <a:r>
              <a:rPr lang="tr-TR" dirty="0" err="1" smtClean="0"/>
              <a:t>fees</a:t>
            </a:r>
            <a:r>
              <a:rPr lang="tr-TR" dirty="0" smtClean="0"/>
              <a:t> </a:t>
            </a:r>
            <a:r>
              <a:rPr lang="tr-TR" dirty="0" err="1" smtClean="0"/>
              <a:t>needs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paid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income</a:t>
            </a:r>
            <a:r>
              <a:rPr lang="tr-TR" dirty="0" smtClean="0"/>
              <a:t> : 2.014,83TL </a:t>
            </a:r>
          </a:p>
          <a:p>
            <a:pPr marL="0" indent="0">
              <a:buNone/>
            </a:pPr>
            <a:r>
              <a:rPr lang="tr-TR" dirty="0" smtClean="0"/>
              <a:t>-</a:t>
            </a:r>
          </a:p>
          <a:p>
            <a:pPr marL="0" indent="0">
              <a:buNone/>
            </a:pPr>
            <a:r>
              <a:rPr lang="tr-TR" dirty="0" smtClean="0"/>
              <a:t>-------------------------------------------------------------</a:t>
            </a:r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        TOTAL:  4.854,85TL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39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actually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5400" dirty="0" smtClean="0"/>
          </a:p>
          <a:p>
            <a:pPr marL="0" indent="0">
              <a:buNone/>
            </a:pPr>
            <a:r>
              <a:rPr lang="tr-TR" sz="5400" dirty="0" smtClean="0">
                <a:solidFill>
                  <a:srgbClr val="FF0000"/>
                </a:solidFill>
              </a:rPr>
              <a:t>10.630,00TL          </a:t>
            </a:r>
            <a:r>
              <a:rPr lang="tr-TR" sz="5400" dirty="0" smtClean="0">
                <a:solidFill>
                  <a:schemeClr val="accent6"/>
                </a:solidFill>
              </a:rPr>
              <a:t>4.854,85TL</a:t>
            </a:r>
          </a:p>
          <a:p>
            <a:pPr marL="0" indent="0">
              <a:buNone/>
            </a:pPr>
            <a:endParaRPr lang="tr-TR" sz="5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5400" dirty="0" smtClean="0"/>
          </a:p>
          <a:p>
            <a:pPr marL="0" indent="0">
              <a:buNone/>
            </a:pPr>
            <a:endParaRPr lang="tr-TR" sz="5400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1573823" y="1864122"/>
            <a:ext cx="2549769" cy="22067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 flipV="1">
            <a:off x="1195754" y="1825625"/>
            <a:ext cx="2927838" cy="2175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35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1823" y="1974118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smtClean="0"/>
              <a:t>Cash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b="1" dirty="0" smtClean="0"/>
              <a:t>is not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how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34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cash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this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34200" y="4507279"/>
            <a:ext cx="10515600" cy="495544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/>
              <a:t>FALthanksyou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73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3800" dirty="0" smtClean="0"/>
              <a:t>%18</a:t>
            </a:r>
            <a:endParaRPr lang="tr-TR" sz="13800" dirty="0"/>
          </a:p>
        </p:txBody>
      </p:sp>
    </p:spTree>
    <p:extLst>
      <p:ext uri="{BB962C8B-B14F-4D97-AF65-F5344CB8AC3E}">
        <p14:creationId xmlns:p14="http://schemas.microsoft.com/office/powerpoint/2010/main" val="120572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Katma Değer Beyannamesi - 1</a:t>
            </a:r>
            <a:br>
              <a:rPr lang="tr-TR" dirty="0" smtClean="0"/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Value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Added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Tax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Return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5200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400" dirty="0" smtClean="0"/>
              <a:t>AYLIK-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MONTHLY</a:t>
            </a:r>
            <a:endParaRPr lang="tr-T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sz="1800" dirty="0" smtClean="0"/>
              <a:t>Yurtiçinde gerçekleştirilen satışlar ve </a:t>
            </a:r>
            <a:r>
              <a:rPr lang="tr-TR" sz="1800" dirty="0" err="1" smtClean="0"/>
              <a:t>mal,hizmet</a:t>
            </a:r>
            <a:r>
              <a:rPr lang="tr-TR" sz="1800" dirty="0" smtClean="0"/>
              <a:t> alımları 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Domestic sales and purchases of goods and services</a:t>
            </a:r>
            <a:r>
              <a:rPr lang="tr-TR" sz="1800" dirty="0">
                <a:solidFill>
                  <a:schemeClr val="accent1">
                    <a:lumMod val="75000"/>
                  </a:schemeClr>
                </a:solidFill>
              </a:rPr>
              <a:t>                                  </a:t>
            </a:r>
          </a:p>
          <a:p>
            <a:pPr marL="0" indent="0">
              <a:buNone/>
            </a:pPr>
            <a:endParaRPr lang="tr-TR" sz="1800" u="sng" dirty="0" smtClean="0"/>
          </a:p>
          <a:p>
            <a:pPr marL="0" indent="0">
              <a:buNone/>
            </a:pPr>
            <a:endParaRPr lang="tr-TR" sz="1800" u="sng" dirty="0"/>
          </a:p>
          <a:p>
            <a:pPr marL="0" indent="0">
              <a:buNone/>
            </a:pPr>
            <a:r>
              <a:rPr lang="tr-TR" sz="1800" u="sng" dirty="0" smtClean="0"/>
              <a:t>(Hizmet Satışlar - </a:t>
            </a:r>
            <a:r>
              <a:rPr lang="tr-TR" sz="1800" u="sng" dirty="0" smtClean="0">
                <a:solidFill>
                  <a:schemeClr val="accent1">
                    <a:lumMod val="75000"/>
                  </a:schemeClr>
                </a:solidFill>
              </a:rPr>
              <a:t>Service </a:t>
            </a:r>
            <a:r>
              <a:rPr lang="tr-TR" sz="1800" u="sng" dirty="0" err="1" smtClean="0">
                <a:solidFill>
                  <a:schemeClr val="accent1">
                    <a:lumMod val="75000"/>
                  </a:schemeClr>
                </a:solidFill>
              </a:rPr>
              <a:t>Sales</a:t>
            </a:r>
            <a:r>
              <a:rPr lang="tr-TR" sz="1800" u="sng" dirty="0" smtClean="0">
                <a:solidFill>
                  <a:schemeClr val="accent1">
                    <a:lumMod val="75000"/>
                  </a:schemeClr>
                </a:solidFill>
              </a:rPr>
              <a:t>)   </a:t>
            </a:r>
            <a:r>
              <a:rPr lang="tr-TR" sz="4400" dirty="0" smtClean="0">
                <a:solidFill>
                  <a:srgbClr val="FF0000"/>
                </a:solidFill>
              </a:rPr>
              <a:t>- </a:t>
            </a:r>
            <a:r>
              <a:rPr lang="tr-TR" sz="1800" u="sng" dirty="0" smtClean="0"/>
              <a:t>(Satın Almalar – </a:t>
            </a:r>
            <a:r>
              <a:rPr lang="tr-TR" sz="1800" u="sng" dirty="0" err="1" smtClean="0"/>
              <a:t>Purchasings</a:t>
            </a:r>
            <a:r>
              <a:rPr lang="tr-TR" sz="1800" u="sng" dirty="0" smtClean="0"/>
              <a:t>) </a:t>
            </a:r>
            <a:r>
              <a:rPr lang="tr-TR" sz="3200" dirty="0" smtClean="0"/>
              <a:t>= </a:t>
            </a:r>
            <a:r>
              <a:rPr lang="tr-TR" sz="1800" b="1" dirty="0" smtClean="0"/>
              <a:t>Ödenecek Aylık KDV 1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Needs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Pay KDV1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 flipV="1">
            <a:off x="838200" y="5099538"/>
            <a:ext cx="10240108" cy="61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Bağlayıcı 7"/>
          <p:cNvCxnSpPr/>
          <p:nvPr/>
        </p:nvCxnSpPr>
        <p:spPr>
          <a:xfrm flipV="1">
            <a:off x="838200" y="4363914"/>
            <a:ext cx="10240108" cy="61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24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4293577" y="2589579"/>
            <a:ext cx="10515600" cy="1325563"/>
          </a:xfrm>
        </p:spPr>
        <p:txBody>
          <a:bodyPr/>
          <a:lstStyle/>
          <a:p>
            <a:r>
              <a:rPr lang="tr-TR" b="1" dirty="0" smtClean="0"/>
              <a:t>Örnek - </a:t>
            </a:r>
            <a:r>
              <a:rPr lang="tr-TR" b="1" dirty="0" err="1" smtClean="0">
                <a:solidFill>
                  <a:schemeClr val="accent1"/>
                </a:solidFill>
              </a:rPr>
              <a:t>Example</a:t>
            </a:r>
            <a:endParaRPr lang="tr-T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Satışlar - </a:t>
            </a:r>
            <a:r>
              <a:rPr lang="tr-TR" u="sng" dirty="0" err="1" smtClean="0">
                <a:solidFill>
                  <a:schemeClr val="accent1"/>
                </a:solidFill>
              </a:rPr>
              <a:t>Sales</a:t>
            </a:r>
            <a:r>
              <a:rPr lang="tr-TR" u="sng" dirty="0" smtClean="0"/>
              <a:t> </a:t>
            </a:r>
          </a:p>
          <a:p>
            <a:pPr marL="0" indent="0">
              <a:buNone/>
            </a:pPr>
            <a:r>
              <a:rPr lang="tr-TR" sz="2000" dirty="0" smtClean="0"/>
              <a:t>3 X </a:t>
            </a:r>
            <a:r>
              <a:rPr lang="tr-TR" sz="2000" dirty="0" err="1" smtClean="0"/>
              <a:t>iGIP</a:t>
            </a:r>
            <a:r>
              <a:rPr lang="tr-TR" sz="2000" dirty="0" smtClean="0"/>
              <a:t> = 3 x 1770= 5.310,00TL</a:t>
            </a:r>
            <a:r>
              <a:rPr lang="tr-TR" sz="2000" dirty="0" smtClean="0"/>
              <a:t> (KDV dahil – </a:t>
            </a:r>
            <a:r>
              <a:rPr lang="tr-TR" sz="2000" dirty="0" smtClean="0">
                <a:solidFill>
                  <a:schemeClr val="accent1"/>
                </a:solidFill>
              </a:rPr>
              <a:t>VAT </a:t>
            </a:r>
            <a:r>
              <a:rPr lang="tr-TR" sz="2000" dirty="0" err="1" smtClean="0">
                <a:solidFill>
                  <a:schemeClr val="accent1"/>
                </a:solidFill>
              </a:rPr>
              <a:t>included</a:t>
            </a:r>
            <a:r>
              <a:rPr lang="tr-TR" sz="2000" dirty="0" smtClean="0"/>
              <a:t>)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4 x </a:t>
            </a:r>
            <a:r>
              <a:rPr lang="tr-TR" sz="2000" dirty="0" err="1" smtClean="0"/>
              <a:t>oGT</a:t>
            </a:r>
            <a:r>
              <a:rPr lang="tr-TR" sz="2000" dirty="0" smtClean="0"/>
              <a:t> = 4 x 1050= 4.200,00TL </a:t>
            </a:r>
            <a:r>
              <a:rPr lang="tr-TR" sz="2000" dirty="0" smtClean="0"/>
              <a:t>(KDV dahil – </a:t>
            </a:r>
            <a:r>
              <a:rPr lang="tr-TR" sz="2000" dirty="0" smtClean="0">
                <a:solidFill>
                  <a:schemeClr val="accent1"/>
                </a:solidFill>
              </a:rPr>
              <a:t>VAT </a:t>
            </a:r>
            <a:r>
              <a:rPr lang="tr-TR" sz="2000" dirty="0" err="1" smtClean="0">
                <a:solidFill>
                  <a:schemeClr val="accent1"/>
                </a:solidFill>
              </a:rPr>
              <a:t>included</a:t>
            </a:r>
            <a:r>
              <a:rPr lang="tr-TR" sz="2000" dirty="0" smtClean="0"/>
              <a:t>)</a:t>
            </a:r>
          </a:p>
          <a:p>
            <a:pPr marL="0" indent="0">
              <a:buNone/>
            </a:pPr>
            <a:r>
              <a:rPr lang="tr-TR" sz="2000" dirty="0" smtClean="0"/>
              <a:t>1 X </a:t>
            </a:r>
            <a:r>
              <a:rPr lang="tr-TR" sz="2000" dirty="0" err="1" smtClean="0"/>
              <a:t>Sponsorship</a:t>
            </a:r>
            <a:r>
              <a:rPr lang="tr-TR" sz="2000" dirty="0" smtClean="0"/>
              <a:t> =    2.360,00TL </a:t>
            </a:r>
            <a:r>
              <a:rPr lang="tr-TR" sz="2000" dirty="0" smtClean="0"/>
              <a:t>(KDV dahil – </a:t>
            </a:r>
            <a:r>
              <a:rPr lang="tr-TR" sz="2000" dirty="0" smtClean="0">
                <a:solidFill>
                  <a:schemeClr val="accent1"/>
                </a:solidFill>
              </a:rPr>
              <a:t>VAT </a:t>
            </a:r>
            <a:r>
              <a:rPr lang="tr-TR" sz="2000" dirty="0" err="1" smtClean="0">
                <a:solidFill>
                  <a:schemeClr val="accent1"/>
                </a:solidFill>
              </a:rPr>
              <a:t>included</a:t>
            </a:r>
            <a:r>
              <a:rPr lang="tr-TR" sz="2000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u="sng" dirty="0" smtClean="0"/>
              <a:t>Satın Alımlar - </a:t>
            </a:r>
            <a:r>
              <a:rPr lang="tr-TR" u="sng" dirty="0" err="1" smtClean="0">
                <a:solidFill>
                  <a:schemeClr val="accent1"/>
                </a:solidFill>
              </a:rPr>
              <a:t>Purchasings</a:t>
            </a:r>
            <a:endParaRPr lang="tr-TR" u="sng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tr-TR" dirty="0" smtClean="0"/>
              <a:t>1 X Hotel </a:t>
            </a:r>
            <a:r>
              <a:rPr lang="tr-TR" dirty="0" err="1" smtClean="0"/>
              <a:t>Fee</a:t>
            </a:r>
            <a:r>
              <a:rPr lang="tr-TR" dirty="0" smtClean="0"/>
              <a:t>= 240,00TL</a:t>
            </a:r>
            <a:r>
              <a:rPr lang="tr-TR" dirty="0"/>
              <a:t> (KDV dahil – </a:t>
            </a:r>
            <a:r>
              <a:rPr lang="tr-TR" dirty="0">
                <a:solidFill>
                  <a:schemeClr val="accent1"/>
                </a:solidFill>
              </a:rPr>
              <a:t>VAT </a:t>
            </a:r>
            <a:r>
              <a:rPr lang="tr-TR" dirty="0" err="1">
                <a:solidFill>
                  <a:schemeClr val="accent1"/>
                </a:solidFill>
              </a:rPr>
              <a:t>included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1 X </a:t>
            </a:r>
            <a:r>
              <a:rPr lang="tr-TR" dirty="0" err="1" smtClean="0"/>
              <a:t>Renting</a:t>
            </a:r>
            <a:r>
              <a:rPr lang="tr-TR" dirty="0" smtClean="0"/>
              <a:t>= 1.000,00TL</a:t>
            </a: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29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Banka Hesabınız- Bank </a:t>
            </a:r>
            <a:r>
              <a:rPr lang="tr-TR" dirty="0" err="1" smtClean="0"/>
              <a:t>Account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411522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76895620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8054294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6762183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271517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Tarih-</a:t>
                      </a:r>
                      <a:r>
                        <a:rPr lang="tr-TR" dirty="0" err="1" smtClean="0"/>
                        <a:t>Dates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İşlem</a:t>
                      </a:r>
                      <a:r>
                        <a:rPr lang="tr-TR" baseline="0" dirty="0" smtClean="0"/>
                        <a:t> Adı-</a:t>
                      </a:r>
                      <a:r>
                        <a:rPr lang="tr-TR" baseline="0" dirty="0" err="1" smtClean="0"/>
                        <a:t>Transaction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İşlem</a:t>
                      </a:r>
                      <a:r>
                        <a:rPr lang="tr-TR" baseline="0" dirty="0" smtClean="0"/>
                        <a:t> Tutarı- </a:t>
                      </a:r>
                      <a:r>
                        <a:rPr lang="tr-TR" baseline="0" dirty="0" err="1" smtClean="0"/>
                        <a:t>Trn.Amount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Bakiye - </a:t>
                      </a:r>
                      <a:r>
                        <a:rPr lang="tr-TR" dirty="0" err="1" smtClean="0"/>
                        <a:t>Balance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815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02.01.2017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AL</a:t>
                      </a:r>
                      <a:r>
                        <a:rPr lang="tr-TR" sz="1600" baseline="0" dirty="0" smtClean="0"/>
                        <a:t> Holding – 3 Stajyer </a:t>
                      </a:r>
                      <a:r>
                        <a:rPr lang="tr-TR" sz="1600" baseline="0" dirty="0" err="1" smtClean="0"/>
                        <a:t>Üct</a:t>
                      </a:r>
                      <a:r>
                        <a:rPr lang="tr-TR" sz="1600" baseline="0" dirty="0" smtClean="0"/>
                        <a:t>. 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+5.310,00TL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5.310,00TL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261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06.01.2017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Hotel Konaklama ATEMCO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-240,00TL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5.070,00TL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033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13.01.2017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Ofis Kirası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-1.000,00TL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4.070,00TL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40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16.01.2017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r>
                        <a:rPr lang="tr-TR" baseline="0" dirty="0" smtClean="0"/>
                        <a:t> Adet OGT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+4.200,00TL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8.270,00TL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956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16.01.2017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</a:t>
                      </a:r>
                      <a:r>
                        <a:rPr lang="tr-TR" baseline="0" dirty="0" smtClean="0"/>
                        <a:t> Holding Sponsorluk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+2.360,00TL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10.630,00TL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92835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KAPANIŞ BAKİYESİ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10.630,00TL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815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9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 YOU REALLY HAVE?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23138" y="3065340"/>
            <a:ext cx="10515600" cy="1761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6600" dirty="0" smtClean="0"/>
              <a:t>10.630,00TL</a:t>
            </a:r>
          </a:p>
          <a:p>
            <a:pPr marL="0" indent="0">
              <a:buNone/>
            </a:pP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33093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UNFORTUNATELY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NO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60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500</Words>
  <Application>Microsoft Office PowerPoint</Application>
  <PresentationFormat>Geniş ekran</PresentationFormat>
  <Paragraphs>154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Teması</vt:lpstr>
      <vt:lpstr>Taxation</vt:lpstr>
      <vt:lpstr>Vergi Çeşitleri - Types of Taxes</vt:lpstr>
      <vt:lpstr>PowerPoint Sunusu</vt:lpstr>
      <vt:lpstr>Katma Değer Beyannamesi - 1 Value Added Tax Return</vt:lpstr>
      <vt:lpstr>Örnek - Example</vt:lpstr>
      <vt:lpstr>PowerPoint Sunusu</vt:lpstr>
      <vt:lpstr>Banka Hesabınız- Bank Account</vt:lpstr>
      <vt:lpstr>DO YOU REALLY HAVE? </vt:lpstr>
      <vt:lpstr>UNFORTUNATELY</vt:lpstr>
      <vt:lpstr>NEEDED TO PAY (VAT)</vt:lpstr>
      <vt:lpstr>8.836,50TL</vt:lpstr>
      <vt:lpstr>No </vt:lpstr>
      <vt:lpstr>OWNERS OF OFFICE TAX  (Stopaj Vergisi) </vt:lpstr>
      <vt:lpstr>PowerPoint Sunusu</vt:lpstr>
      <vt:lpstr>Is this final amount?  </vt:lpstr>
      <vt:lpstr>No </vt:lpstr>
      <vt:lpstr>KURUMLAR VERGİSİ CORPORATE TAX</vt:lpstr>
      <vt:lpstr>PowerPoint Sunusu</vt:lpstr>
      <vt:lpstr>You actually have</vt:lpstr>
      <vt:lpstr>Is this final amount?  </vt:lpstr>
      <vt:lpstr>No </vt:lpstr>
      <vt:lpstr>Exchange Fees.</vt:lpstr>
      <vt:lpstr>PowerPoint Sunusu</vt:lpstr>
      <vt:lpstr>PowerPoint Sunusu</vt:lpstr>
      <vt:lpstr>You actually have </vt:lpstr>
      <vt:lpstr>Cash Flow is not about  how much money you have </vt:lpstr>
      <vt:lpstr>Consider your cash flow based on this.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</dc:title>
  <dc:creator>AIESEC</dc:creator>
  <cp:lastModifiedBy>AIESEC</cp:lastModifiedBy>
  <cp:revision>14</cp:revision>
  <dcterms:created xsi:type="dcterms:W3CDTF">2017-01-13T08:46:32Z</dcterms:created>
  <dcterms:modified xsi:type="dcterms:W3CDTF">2017-01-13T10:55:47Z</dcterms:modified>
</cp:coreProperties>
</file>